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0" r:id="rId2"/>
    <p:sldId id="315" r:id="rId3"/>
    <p:sldId id="316" r:id="rId4"/>
    <p:sldId id="318" r:id="rId5"/>
    <p:sldId id="319" r:id="rId6"/>
    <p:sldId id="323" r:id="rId7"/>
    <p:sldId id="322" r:id="rId8"/>
    <p:sldId id="326" r:id="rId9"/>
    <p:sldId id="325" r:id="rId10"/>
    <p:sldId id="321" r:id="rId11"/>
    <p:sldId id="324" r:id="rId12"/>
    <p:sldId id="32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1C7"/>
    <a:srgbClr val="00823B"/>
    <a:srgbClr val="00B0F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14" y="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4859F-5414-40C3-AEE6-1A693539E502}" type="datetimeFigureOut">
              <a:rPr lang="en-AU" smtClean="0"/>
              <a:t>3/02/2017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71AF5-5626-4C06-93ED-AB22E8A578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9736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13916-C147-49C6-8491-637E1463E55A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6F0D9-2D34-4FB7-983F-499971A3B8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-152400" y="152400"/>
            <a:ext cx="8610600" cy="1600200"/>
            <a:chOff x="457200" y="1501775"/>
            <a:chExt cx="7772400" cy="1470025"/>
          </a:xfrm>
        </p:grpSpPr>
        <p:grpSp>
          <p:nvGrpSpPr>
            <p:cNvPr id="3" name="Group 5"/>
            <p:cNvGrpSpPr/>
            <p:nvPr/>
          </p:nvGrpSpPr>
          <p:grpSpPr>
            <a:xfrm>
              <a:off x="1295400" y="1828800"/>
              <a:ext cx="6248400" cy="762000"/>
              <a:chOff x="1219200" y="1905000"/>
              <a:chExt cx="6248400" cy="7620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600200" y="1905000"/>
                <a:ext cx="5486400" cy="762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Chevron 6"/>
              <p:cNvSpPr/>
              <p:nvPr/>
            </p:nvSpPr>
            <p:spPr>
              <a:xfrm>
                <a:off x="1219200" y="1905000"/>
                <a:ext cx="838200" cy="762000"/>
              </a:xfrm>
              <a:prstGeom prst="chevron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hevron 7"/>
              <p:cNvSpPr/>
              <p:nvPr/>
            </p:nvSpPr>
            <p:spPr>
              <a:xfrm rot="10800000">
                <a:off x="6629400" y="1905000"/>
                <a:ext cx="838200" cy="762000"/>
              </a:xfrm>
              <a:prstGeom prst="chevron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1501775"/>
              <a:ext cx="7772400" cy="14700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 defTabSz="914293">
                <a:spcBef>
                  <a:spcPct val="20000"/>
                </a:spcBef>
                <a:defRPr/>
              </a:pPr>
              <a:r>
                <a:rPr lang="en-US" sz="4800" b="1" dirty="0">
                  <a:latin typeface="Kozuka Gothic Pr6N B" pitchFamily="34" charset="-128"/>
                  <a:ea typeface="Kozuka Gothic Pr6N B"/>
                </a:rPr>
                <a:t>MUSCLES &amp; BONES</a:t>
              </a:r>
            </a:p>
          </p:txBody>
        </p:sp>
      </p:grp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20650"/>
            <a:ext cx="8915400" cy="6613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12954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p. 109-114</a:t>
            </a:r>
          </a:p>
        </p:txBody>
      </p:sp>
    </p:spTree>
    <p:extLst>
      <p:ext uri="{BB962C8B-B14F-4D97-AF65-F5344CB8AC3E}">
        <p14:creationId xmlns:p14="http://schemas.microsoft.com/office/powerpoint/2010/main" val="4173388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57400" y="29718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497824"/>
            <a:ext cx="8286628" cy="59029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624668">
            <a:off x="5172953" y="2431179"/>
            <a:ext cx="1752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HUMERUS</a:t>
            </a:r>
          </a:p>
        </p:txBody>
      </p:sp>
      <p:sp>
        <p:nvSpPr>
          <p:cNvPr id="8" name="Rectangle 7"/>
          <p:cNvSpPr/>
          <p:nvPr/>
        </p:nvSpPr>
        <p:spPr>
          <a:xfrm>
            <a:off x="3429000" y="4071024"/>
            <a:ext cx="1752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RADIUS</a:t>
            </a:r>
          </a:p>
        </p:txBody>
      </p:sp>
      <p:sp>
        <p:nvSpPr>
          <p:cNvPr id="11" name="Rectangle 10"/>
          <p:cNvSpPr/>
          <p:nvPr/>
        </p:nvSpPr>
        <p:spPr>
          <a:xfrm rot="3834129">
            <a:off x="8023414" y="1269684"/>
            <a:ext cx="940375" cy="458288"/>
          </a:xfrm>
          <a:prstGeom prst="rect">
            <a:avLst/>
          </a:prstGeom>
          <a:solidFill>
            <a:srgbClr val="FFE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BICEPS</a:t>
            </a:r>
          </a:p>
        </p:txBody>
      </p:sp>
      <p:sp>
        <p:nvSpPr>
          <p:cNvPr id="12" name="Rectangle 11"/>
          <p:cNvSpPr/>
          <p:nvPr/>
        </p:nvSpPr>
        <p:spPr>
          <a:xfrm rot="4519654">
            <a:off x="7103174" y="4365405"/>
            <a:ext cx="1129445" cy="552283"/>
          </a:xfrm>
          <a:prstGeom prst="rect">
            <a:avLst/>
          </a:prstGeom>
          <a:solidFill>
            <a:srgbClr val="FFE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TRICEPS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57500" y="719093"/>
            <a:ext cx="685800" cy="1600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 rot="5400000">
            <a:off x="2187139" y="1844240"/>
            <a:ext cx="654921" cy="1981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2938463" y="82814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105400" y="4191000"/>
            <a:ext cx="1295402" cy="990600"/>
          </a:xfrm>
          <a:prstGeom prst="line">
            <a:avLst/>
          </a:prstGeom>
          <a:ln w="180975">
            <a:solidFill>
              <a:srgbClr val="EBE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486149" y="4800600"/>
            <a:ext cx="142010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ULNA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3400364" y="4495800"/>
            <a:ext cx="200983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429000" y="5172075"/>
            <a:ext cx="2620253" cy="952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38511" y="838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/>
          <p:cNvSpPr/>
          <p:nvPr/>
        </p:nvSpPr>
        <p:spPr>
          <a:xfrm>
            <a:off x="2914184" y="25633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/>
          <p:cNvSpPr/>
          <p:nvPr/>
        </p:nvSpPr>
        <p:spPr>
          <a:xfrm>
            <a:off x="3267074" y="294818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0" name="Straight Connector 39"/>
          <p:cNvCxnSpPr/>
          <p:nvPr/>
        </p:nvCxnSpPr>
        <p:spPr>
          <a:xfrm>
            <a:off x="2857500" y="2518826"/>
            <a:ext cx="0" cy="6434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076577" y="2721747"/>
            <a:ext cx="152400" cy="15240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>
          <a:xfrm flipH="1" flipV="1">
            <a:off x="5204166" y="4368254"/>
            <a:ext cx="1159347" cy="49135"/>
          </a:xfrm>
          <a:prstGeom prst="line">
            <a:avLst/>
          </a:prstGeom>
          <a:ln w="180975">
            <a:solidFill>
              <a:srgbClr val="EBE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124202" y="1957489"/>
            <a:ext cx="152400" cy="15240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3276602" y="2515121"/>
            <a:ext cx="838198" cy="25714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879706" y="2334178"/>
            <a:ext cx="1232188" cy="45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Where the split pin goes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062162" y="6061618"/>
            <a:ext cx="6991228" cy="45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tx1"/>
                </a:solidFill>
              </a:rPr>
              <a:t>MAKE YOUR OWN ARM MODEL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33063" y="814595"/>
            <a:ext cx="1232188" cy="45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Holes for string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631807" y="1938293"/>
            <a:ext cx="1232188" cy="45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Holes for string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6334661" y="3961846"/>
            <a:ext cx="79329" cy="1295952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275414" y="3931250"/>
            <a:ext cx="85703" cy="335104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41682" y="5493291"/>
            <a:ext cx="1232188" cy="45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*String is behind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327335" y="2062510"/>
            <a:ext cx="776124" cy="4589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8950" y="838200"/>
            <a:ext cx="1754857" cy="45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u="sng" dirty="0">
                <a:solidFill>
                  <a:schemeClr val="tx1"/>
                </a:solidFill>
              </a:rPr>
              <a:t>Make holes with </a:t>
            </a:r>
            <a:r>
              <a:rPr lang="en-AU" dirty="0">
                <a:solidFill>
                  <a:schemeClr val="tx1"/>
                </a:solidFill>
              </a:rPr>
              <a:t>pen or</a:t>
            </a:r>
          </a:p>
          <a:p>
            <a:r>
              <a:rPr lang="en-AU" dirty="0">
                <a:solidFill>
                  <a:schemeClr val="tx1"/>
                </a:solidFill>
              </a:rPr>
              <a:t>hole punch</a:t>
            </a:r>
          </a:p>
        </p:txBody>
      </p:sp>
      <p:cxnSp>
        <p:nvCxnSpPr>
          <p:cNvPr id="34" name="Straight Connector 33"/>
          <p:cNvCxnSpPr>
            <a:cxnSpLocks/>
          </p:cNvCxnSpPr>
          <p:nvPr/>
        </p:nvCxnSpPr>
        <p:spPr>
          <a:xfrm flipH="1">
            <a:off x="4941682" y="4860384"/>
            <a:ext cx="637496" cy="156822"/>
          </a:xfrm>
          <a:prstGeom prst="line">
            <a:avLst/>
          </a:prstGeom>
          <a:ln w="180975">
            <a:solidFill>
              <a:srgbClr val="EBE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rot="707168">
            <a:off x="5536386" y="4139110"/>
            <a:ext cx="940375" cy="458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HINGE JOINT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 flipV="1">
            <a:off x="5303829" y="4272924"/>
            <a:ext cx="959812" cy="952499"/>
          </a:xfrm>
          <a:prstGeom prst="line">
            <a:avLst/>
          </a:prstGeom>
          <a:ln w="57150">
            <a:solidFill>
              <a:srgbClr val="FF474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0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57400" y="29718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67" t="21253" r="25000" b="18839"/>
          <a:stretch/>
        </p:blipFill>
        <p:spPr>
          <a:xfrm>
            <a:off x="838200" y="24074"/>
            <a:ext cx="8177924" cy="67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7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57400" y="29718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0493" t="16249" r="15705" b="56251"/>
          <a:stretch/>
        </p:blipFill>
        <p:spPr>
          <a:xfrm>
            <a:off x="76200" y="3810000"/>
            <a:ext cx="889594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8332" t="23080" r="27501" b="6250"/>
          <a:stretch/>
        </p:blipFill>
        <p:spPr>
          <a:xfrm>
            <a:off x="2057400" y="152400"/>
            <a:ext cx="4800600" cy="3524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8332" t="23080" r="27501" b="6250"/>
          <a:stretch/>
        </p:blipFill>
        <p:spPr>
          <a:xfrm>
            <a:off x="417136" y="378361"/>
            <a:ext cx="8309729" cy="61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7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9530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dirty="0"/>
              <a:t>The </a:t>
            </a:r>
            <a:r>
              <a:rPr lang="en-AU" sz="3600" b="1" dirty="0"/>
              <a:t>skeleton</a:t>
            </a:r>
            <a:r>
              <a:rPr lang="en-AU" sz="3600" dirty="0"/>
              <a:t> is the body’s frame.</a:t>
            </a:r>
            <a:endParaRPr lang="en-AU" sz="2000" dirty="0"/>
          </a:p>
        </p:txBody>
      </p:sp>
      <p:sp>
        <p:nvSpPr>
          <p:cNvPr id="9" name="Rectangle 8"/>
          <p:cNvSpPr/>
          <p:nvPr/>
        </p:nvSpPr>
        <p:spPr>
          <a:xfrm>
            <a:off x="2057400" y="29718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7" y="2628900"/>
            <a:ext cx="3478672" cy="36370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4960" y="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u="sng" dirty="0"/>
              <a:t>SKELETON</a:t>
            </a:r>
            <a:endParaRPr lang="en-AU" sz="2000" u="sng" dirty="0"/>
          </a:p>
        </p:txBody>
      </p:sp>
      <p:sp>
        <p:nvSpPr>
          <p:cNvPr id="14" name="Rectangle 13"/>
          <p:cNvSpPr/>
          <p:nvPr/>
        </p:nvSpPr>
        <p:spPr>
          <a:xfrm>
            <a:off x="152400" y="1141631"/>
            <a:ext cx="579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dirty="0"/>
              <a:t>Three</a:t>
            </a:r>
            <a:r>
              <a:rPr lang="en-AU" sz="3600" dirty="0"/>
              <a:t> functions:</a:t>
            </a:r>
          </a:p>
          <a:p>
            <a:r>
              <a:rPr lang="en-AU" sz="3600" dirty="0"/>
              <a:t>- </a:t>
            </a:r>
            <a:r>
              <a:rPr lang="en-AU" sz="3600" dirty="0">
                <a:highlight>
                  <a:srgbClr val="00FF00"/>
                </a:highlight>
              </a:rPr>
              <a:t>Supports your soft tissues</a:t>
            </a:r>
            <a:endParaRPr lang="en-AU" sz="2000" dirty="0">
              <a:highlight>
                <a:srgbClr val="00FF00"/>
              </a:highligh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042514"/>
            <a:ext cx="1133812" cy="152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38415">
            <a:off x="5320302" y="4883029"/>
            <a:ext cx="2047247" cy="20713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4133018">
            <a:off x="5102543" y="2933568"/>
            <a:ext cx="2398914" cy="2257608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3568749" y="3781425"/>
            <a:ext cx="1226009" cy="622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Right 18"/>
          <p:cNvSpPr/>
          <p:nvPr/>
        </p:nvSpPr>
        <p:spPr>
          <a:xfrm rot="5400000">
            <a:off x="6057146" y="2674521"/>
            <a:ext cx="431800" cy="354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0" name="Picture 2" descr="http://hotimagesfree.com/sites/default/files/styles/medium/public/field/image/4ee247596f896dc4153e8de3d2947e68.jpg?itok=YW9S42fc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421" y="2200896"/>
            <a:ext cx="3161058" cy="31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8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064500" y="5261257"/>
            <a:ext cx="1066800" cy="3805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8064500" y="3983444"/>
            <a:ext cx="1066800" cy="3805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7893300" y="3214027"/>
            <a:ext cx="1066800" cy="3805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7073900" y="1154097"/>
            <a:ext cx="1066800" cy="3805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1" y="555707"/>
            <a:ext cx="1006692" cy="13505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05800" y="321962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Ribs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600" y="459249"/>
            <a:ext cx="7207250" cy="530127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590800" y="2594904"/>
            <a:ext cx="1524000" cy="709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3" name="Rectangle 42"/>
          <p:cNvSpPr/>
          <p:nvPr/>
        </p:nvSpPr>
        <p:spPr>
          <a:xfrm>
            <a:off x="2972518" y="2594904"/>
            <a:ext cx="1066800" cy="3805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TextBox 43"/>
          <p:cNvSpPr txBox="1"/>
          <p:nvPr/>
        </p:nvSpPr>
        <p:spPr>
          <a:xfrm>
            <a:off x="3048000" y="2594904"/>
            <a:ext cx="991318" cy="38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Scapula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819400" y="2133600"/>
            <a:ext cx="1600200" cy="1080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3819691" y="2042729"/>
            <a:ext cx="1600200" cy="74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38415">
            <a:off x="3612797" y="749416"/>
            <a:ext cx="1468759" cy="148603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078552" y="2516050"/>
            <a:ext cx="404548" cy="447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3298630" y="2673760"/>
            <a:ext cx="1600200" cy="3198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3683000" y="2501589"/>
            <a:ext cx="1600200" cy="458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Rectangle 51"/>
          <p:cNvSpPr/>
          <p:nvPr/>
        </p:nvSpPr>
        <p:spPr>
          <a:xfrm rot="1673976">
            <a:off x="4127682" y="2711396"/>
            <a:ext cx="1001269" cy="513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Rectangle 52"/>
          <p:cNvSpPr/>
          <p:nvPr/>
        </p:nvSpPr>
        <p:spPr>
          <a:xfrm rot="1673976">
            <a:off x="4486860" y="5213657"/>
            <a:ext cx="1192906" cy="513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Rectangle 53"/>
          <p:cNvSpPr/>
          <p:nvPr/>
        </p:nvSpPr>
        <p:spPr>
          <a:xfrm rot="1673976">
            <a:off x="4564161" y="5351809"/>
            <a:ext cx="1192906" cy="513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Rectangle 56"/>
          <p:cNvSpPr/>
          <p:nvPr/>
        </p:nvSpPr>
        <p:spPr>
          <a:xfrm rot="20977243">
            <a:off x="6824019" y="2775261"/>
            <a:ext cx="684983" cy="847973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8" name="Rectangle 57"/>
          <p:cNvSpPr/>
          <p:nvPr/>
        </p:nvSpPr>
        <p:spPr>
          <a:xfrm rot="20977243">
            <a:off x="6053270" y="2887645"/>
            <a:ext cx="789349" cy="158746"/>
          </a:xfrm>
          <a:prstGeom prst="rect">
            <a:avLst/>
          </a:prstGeom>
          <a:solidFill>
            <a:srgbClr val="00B0F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9" name="Rectangle 58"/>
          <p:cNvSpPr/>
          <p:nvPr/>
        </p:nvSpPr>
        <p:spPr>
          <a:xfrm>
            <a:off x="7163424" y="3874488"/>
            <a:ext cx="377729" cy="29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/>
          <p:cNvSpPr/>
          <p:nvPr/>
        </p:nvSpPr>
        <p:spPr>
          <a:xfrm>
            <a:off x="7157116" y="4190450"/>
            <a:ext cx="736184" cy="117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/>
          <p:cNvSpPr/>
          <p:nvPr/>
        </p:nvSpPr>
        <p:spPr>
          <a:xfrm>
            <a:off x="7206276" y="5397784"/>
            <a:ext cx="736184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/>
          <p:cNvSpPr/>
          <p:nvPr/>
        </p:nvSpPr>
        <p:spPr>
          <a:xfrm>
            <a:off x="7181751" y="3734659"/>
            <a:ext cx="377729" cy="29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/>
          <p:cNvSpPr/>
          <p:nvPr/>
        </p:nvSpPr>
        <p:spPr>
          <a:xfrm rot="20229482">
            <a:off x="7225108" y="3632155"/>
            <a:ext cx="377729" cy="29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/>
          <p:cNvSpPr/>
          <p:nvPr/>
        </p:nvSpPr>
        <p:spPr>
          <a:xfrm>
            <a:off x="129754" y="2042729"/>
            <a:ext cx="495230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u="sng" dirty="0">
                <a:highlight>
                  <a:srgbClr val="FFFF00"/>
                </a:highlight>
              </a:rPr>
              <a:t>-Axial skeleton</a:t>
            </a:r>
          </a:p>
          <a:p>
            <a:r>
              <a:rPr lang="en-AU" sz="4000" b="1" dirty="0">
                <a:solidFill>
                  <a:srgbClr val="C00000"/>
                </a:solidFill>
              </a:rPr>
              <a:t>80</a:t>
            </a:r>
            <a:r>
              <a:rPr lang="en-AU" sz="3600" dirty="0"/>
              <a:t> bones</a:t>
            </a:r>
          </a:p>
          <a:p>
            <a:r>
              <a:rPr lang="en-AU" sz="3600" b="1" u="sng" dirty="0"/>
              <a:t>Protects</a:t>
            </a:r>
            <a:r>
              <a:rPr lang="en-AU" sz="3600" dirty="0"/>
              <a:t> your vital organs</a:t>
            </a:r>
          </a:p>
          <a:p>
            <a:r>
              <a:rPr lang="en-AU" sz="3200" b="1" dirty="0">
                <a:solidFill>
                  <a:srgbClr val="0070C0"/>
                </a:solidFill>
                <a:sym typeface="Symbol" panose="05050102010706020507" pitchFamily="18" charset="2"/>
              </a:rPr>
              <a:t> </a:t>
            </a:r>
            <a:r>
              <a:rPr lang="en-AU" sz="3200" b="1" dirty="0">
                <a:solidFill>
                  <a:srgbClr val="0070C0"/>
                </a:solidFill>
              </a:rPr>
              <a:t>Skull</a:t>
            </a:r>
            <a:r>
              <a:rPr lang="en-AU" sz="3200" dirty="0"/>
              <a:t>-protects brain</a:t>
            </a:r>
          </a:p>
          <a:p>
            <a:pPr marL="457200" indent="-457200">
              <a:buFont typeface="Symbol" panose="05050102010706020507" pitchFamily="18" charset="2"/>
              <a:buChar char="·"/>
            </a:pPr>
            <a:r>
              <a:rPr lang="en-AU" sz="3200" b="1" dirty="0">
                <a:solidFill>
                  <a:srgbClr val="0070C0"/>
                </a:solidFill>
              </a:rPr>
              <a:t>Vertebral column</a:t>
            </a:r>
          </a:p>
          <a:p>
            <a:r>
              <a:rPr lang="en-AU" sz="3200" dirty="0"/>
              <a:t>- protects spinal cord</a:t>
            </a:r>
          </a:p>
          <a:p>
            <a:r>
              <a:rPr lang="en-AU" sz="3200" b="1" dirty="0">
                <a:solidFill>
                  <a:srgbClr val="0070C0"/>
                </a:solidFill>
                <a:sym typeface="Symbol" panose="05050102010706020507" pitchFamily="18" charset="2"/>
              </a:rPr>
              <a:t> </a:t>
            </a:r>
            <a:r>
              <a:rPr lang="en-AU" sz="3200" b="1" dirty="0">
                <a:solidFill>
                  <a:srgbClr val="0070C0"/>
                </a:solidFill>
              </a:rPr>
              <a:t>Ribs &amp; breastbone</a:t>
            </a:r>
          </a:p>
          <a:p>
            <a:r>
              <a:rPr lang="en-AU" sz="3200" b="1" dirty="0"/>
              <a:t>- </a:t>
            </a:r>
            <a:r>
              <a:rPr lang="en-AU" sz="3200" dirty="0"/>
              <a:t>protects lungs &amp; heart.</a:t>
            </a:r>
          </a:p>
          <a:p>
            <a:endParaRPr lang="en-AU" sz="3600" dirty="0"/>
          </a:p>
          <a:p>
            <a:endParaRPr lang="en-AU" sz="20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4133018">
            <a:off x="1665757" y="586815"/>
            <a:ext cx="1571625" cy="147905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 rot="21363339">
            <a:off x="6159771" y="5492520"/>
            <a:ext cx="684983" cy="473100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7" name="TextBox 66"/>
          <p:cNvSpPr txBox="1"/>
          <p:nvPr/>
        </p:nvSpPr>
        <p:spPr>
          <a:xfrm>
            <a:off x="7620000" y="5481223"/>
            <a:ext cx="175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highlight>
                  <a:srgbClr val="FFFF00"/>
                </a:highlight>
              </a:rPr>
              <a:t>/ Vertebrae</a:t>
            </a:r>
          </a:p>
        </p:txBody>
      </p:sp>
      <p:sp>
        <p:nvSpPr>
          <p:cNvPr id="32" name="Oval 31"/>
          <p:cNvSpPr/>
          <p:nvPr/>
        </p:nvSpPr>
        <p:spPr>
          <a:xfrm>
            <a:off x="5366547" y="776745"/>
            <a:ext cx="1194206" cy="1615931"/>
          </a:xfrm>
          <a:prstGeom prst="ellipse">
            <a:avLst/>
          </a:prstGeom>
          <a:solidFill>
            <a:srgbClr val="FFFF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tangle 32"/>
          <p:cNvSpPr/>
          <p:nvPr/>
        </p:nvSpPr>
        <p:spPr>
          <a:xfrm>
            <a:off x="5035782" y="3116199"/>
            <a:ext cx="1807819" cy="1732157"/>
          </a:xfrm>
          <a:prstGeom prst="rect">
            <a:avLst/>
          </a:prstGeom>
          <a:solidFill>
            <a:srgbClr val="FFFF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5817445" y="4718291"/>
            <a:ext cx="279525" cy="1413293"/>
          </a:xfrm>
          <a:prstGeom prst="rect">
            <a:avLst/>
          </a:prstGeom>
          <a:solidFill>
            <a:srgbClr val="FFFF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5" name="Rectangle 34"/>
          <p:cNvSpPr/>
          <p:nvPr/>
        </p:nvSpPr>
        <p:spPr>
          <a:xfrm>
            <a:off x="5788852" y="2378837"/>
            <a:ext cx="297711" cy="737362"/>
          </a:xfrm>
          <a:prstGeom prst="rect">
            <a:avLst/>
          </a:prstGeom>
          <a:solidFill>
            <a:srgbClr val="FFFF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6" name="Rectangle 35"/>
          <p:cNvSpPr/>
          <p:nvPr/>
        </p:nvSpPr>
        <p:spPr>
          <a:xfrm>
            <a:off x="5214209" y="2828162"/>
            <a:ext cx="667784" cy="288715"/>
          </a:xfrm>
          <a:prstGeom prst="rect">
            <a:avLst/>
          </a:prstGeom>
          <a:solidFill>
            <a:srgbClr val="FFFF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7" name="Rectangle 36"/>
          <p:cNvSpPr/>
          <p:nvPr/>
        </p:nvSpPr>
        <p:spPr>
          <a:xfrm rot="626559">
            <a:off x="5118869" y="2880677"/>
            <a:ext cx="789349" cy="158746"/>
          </a:xfrm>
          <a:prstGeom prst="rect">
            <a:avLst/>
          </a:prstGeom>
          <a:solidFill>
            <a:srgbClr val="00B0F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00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64" y="0"/>
            <a:ext cx="6769636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823" y="55747"/>
            <a:ext cx="4021629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u="sng" dirty="0">
                <a:highlight>
                  <a:srgbClr val="00FFFF"/>
                </a:highlight>
              </a:rPr>
              <a:t>-Appendicular skeleton</a:t>
            </a:r>
          </a:p>
          <a:p>
            <a:r>
              <a:rPr lang="en-AU" sz="4000" b="1" dirty="0">
                <a:solidFill>
                  <a:srgbClr val="C00000"/>
                </a:solidFill>
              </a:rPr>
              <a:t>126</a:t>
            </a:r>
            <a:r>
              <a:rPr lang="en-AU" sz="3600" dirty="0"/>
              <a:t> bones</a:t>
            </a:r>
          </a:p>
          <a:p>
            <a:r>
              <a:rPr lang="en-AU" sz="3200" b="1" dirty="0"/>
              <a:t>-</a:t>
            </a:r>
            <a:r>
              <a:rPr lang="en-AU" sz="3200" dirty="0"/>
              <a:t>joints within </a:t>
            </a:r>
          </a:p>
          <a:p>
            <a:r>
              <a:rPr lang="en-AU" sz="3200" dirty="0"/>
              <a:t>the skeleton</a:t>
            </a:r>
          </a:p>
          <a:p>
            <a:r>
              <a:rPr lang="en-AU" sz="3200" dirty="0"/>
              <a:t>allow you </a:t>
            </a:r>
          </a:p>
          <a:p>
            <a:r>
              <a:rPr lang="en-AU" sz="3200" dirty="0"/>
              <a:t>to </a:t>
            </a:r>
            <a:r>
              <a:rPr lang="en-AU" sz="3200" b="1" u="sng" dirty="0"/>
              <a:t>move</a:t>
            </a:r>
            <a:r>
              <a:rPr lang="en-AU" sz="3200" dirty="0"/>
              <a:t>.</a:t>
            </a:r>
          </a:p>
          <a:p>
            <a:endParaRPr lang="en-AU" sz="3200" dirty="0"/>
          </a:p>
          <a:p>
            <a:r>
              <a:rPr lang="en-AU" sz="3200" b="1" dirty="0">
                <a:solidFill>
                  <a:srgbClr val="0070C0"/>
                </a:solidFill>
                <a:sym typeface="Symbol" panose="05050102010706020507" pitchFamily="18" charset="2"/>
              </a:rPr>
              <a:t></a:t>
            </a:r>
            <a:r>
              <a:rPr lang="en-AU" sz="3200" b="1" dirty="0">
                <a:solidFill>
                  <a:srgbClr val="0070C0"/>
                </a:solidFill>
              </a:rPr>
              <a:t>Shoulder blades</a:t>
            </a:r>
          </a:p>
          <a:p>
            <a:r>
              <a:rPr lang="en-AU" sz="3200" b="1" dirty="0">
                <a:solidFill>
                  <a:srgbClr val="0070C0"/>
                </a:solidFill>
                <a:sym typeface="Symbol" panose="05050102010706020507" pitchFamily="18" charset="2"/>
              </a:rPr>
              <a:t></a:t>
            </a:r>
            <a:r>
              <a:rPr lang="en-AU" sz="3200" b="1" dirty="0">
                <a:solidFill>
                  <a:srgbClr val="0070C0"/>
                </a:solidFill>
              </a:rPr>
              <a:t>Arms</a:t>
            </a:r>
          </a:p>
          <a:p>
            <a:r>
              <a:rPr lang="en-AU" sz="3200" b="1" dirty="0">
                <a:solidFill>
                  <a:srgbClr val="0070C0"/>
                </a:solidFill>
                <a:sym typeface="Symbol" panose="05050102010706020507" pitchFamily="18" charset="2"/>
              </a:rPr>
              <a:t></a:t>
            </a:r>
            <a:r>
              <a:rPr lang="en-AU" sz="3200" b="1" dirty="0">
                <a:solidFill>
                  <a:srgbClr val="0070C0"/>
                </a:solidFill>
              </a:rPr>
              <a:t>Legs</a:t>
            </a:r>
          </a:p>
          <a:p>
            <a:endParaRPr lang="en-AU" sz="3600" dirty="0"/>
          </a:p>
          <a:p>
            <a:endParaRPr lang="en-AU" sz="20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281790" y="933838"/>
            <a:ext cx="814210" cy="421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0497" y="613577"/>
            <a:ext cx="1648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Clavicle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40497" y="1381776"/>
            <a:ext cx="1675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Scapula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69498" y="1355217"/>
            <a:ext cx="1124463" cy="1070495"/>
          </a:xfrm>
          <a:prstGeom prst="rect">
            <a:avLst/>
          </a:prstGeom>
          <a:solidFill>
            <a:srgbClr val="FFFF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Rectangle 29"/>
          <p:cNvSpPr/>
          <p:nvPr/>
        </p:nvSpPr>
        <p:spPr>
          <a:xfrm>
            <a:off x="6320880" y="1087884"/>
            <a:ext cx="235198" cy="242034"/>
          </a:xfrm>
          <a:prstGeom prst="rect">
            <a:avLst/>
          </a:prstGeom>
          <a:solidFill>
            <a:srgbClr val="FFFF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tangle 30"/>
          <p:cNvSpPr/>
          <p:nvPr/>
        </p:nvSpPr>
        <p:spPr>
          <a:xfrm rot="528406">
            <a:off x="5646638" y="1279828"/>
            <a:ext cx="684983" cy="97898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 rot="528406">
            <a:off x="5726018" y="1345545"/>
            <a:ext cx="235341" cy="478408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tangle 32"/>
          <p:cNvSpPr/>
          <p:nvPr/>
        </p:nvSpPr>
        <p:spPr>
          <a:xfrm rot="203509">
            <a:off x="5943290" y="2783373"/>
            <a:ext cx="398122" cy="759523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 rot="21204723">
            <a:off x="5919462" y="3124401"/>
            <a:ext cx="213848" cy="1784575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5" name="Rectangle 34"/>
          <p:cNvSpPr/>
          <p:nvPr/>
        </p:nvSpPr>
        <p:spPr>
          <a:xfrm rot="21204723">
            <a:off x="6053215" y="4806975"/>
            <a:ext cx="213848" cy="1784575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6" name="Rectangle 35"/>
          <p:cNvSpPr/>
          <p:nvPr/>
        </p:nvSpPr>
        <p:spPr>
          <a:xfrm rot="228966">
            <a:off x="5585290" y="1257395"/>
            <a:ext cx="166704" cy="1319216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58927">
            <a:off x="4962230" y="2561034"/>
            <a:ext cx="1048764" cy="165508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673751">
            <a:off x="5397736" y="2493767"/>
            <a:ext cx="187051" cy="1004649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9" name="Rectangle 38"/>
          <p:cNvSpPr/>
          <p:nvPr/>
        </p:nvSpPr>
        <p:spPr>
          <a:xfrm rot="925312">
            <a:off x="5147406" y="3494629"/>
            <a:ext cx="417427" cy="521921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187410" y="3131178"/>
            <a:ext cx="324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176372" y="2741032"/>
            <a:ext cx="3243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787076" y="3410612"/>
            <a:ext cx="597473" cy="1108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807131" y="3715421"/>
            <a:ext cx="519422" cy="5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392223" y="4014544"/>
            <a:ext cx="94177" cy="1002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096000" y="191026"/>
            <a:ext cx="676891" cy="920224"/>
          </a:xfrm>
          <a:prstGeom prst="rect">
            <a:avLst/>
          </a:prstGeom>
          <a:solidFill>
            <a:srgbClr val="FFFF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5349562" y="1680594"/>
            <a:ext cx="485852" cy="3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136492" y="2478696"/>
            <a:ext cx="141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23B"/>
                </a:solidFill>
              </a:rPr>
              <a:t>*little finger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184857" y="2877563"/>
            <a:ext cx="101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23B"/>
                </a:solidFill>
              </a:rPr>
              <a:t>*thumb</a:t>
            </a:r>
          </a:p>
        </p:txBody>
      </p:sp>
      <p:sp>
        <p:nvSpPr>
          <p:cNvPr id="37" name="Rectangle 36"/>
          <p:cNvSpPr/>
          <p:nvPr/>
        </p:nvSpPr>
        <p:spPr>
          <a:xfrm rot="21227563">
            <a:off x="6488345" y="1310559"/>
            <a:ext cx="684983" cy="97898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0" name="Rectangle 39"/>
          <p:cNvSpPr/>
          <p:nvPr/>
        </p:nvSpPr>
        <p:spPr>
          <a:xfrm rot="20963244">
            <a:off x="6897064" y="1352383"/>
            <a:ext cx="235341" cy="478408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1" name="Rectangle 40"/>
          <p:cNvSpPr/>
          <p:nvPr/>
        </p:nvSpPr>
        <p:spPr>
          <a:xfrm rot="21300560">
            <a:off x="7086141" y="1387811"/>
            <a:ext cx="189863" cy="1172361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2" name="Rectangle 41"/>
          <p:cNvSpPr/>
          <p:nvPr/>
        </p:nvSpPr>
        <p:spPr>
          <a:xfrm rot="20544875">
            <a:off x="7328773" y="2343038"/>
            <a:ext cx="189863" cy="1172361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3" name="Rectangle 42"/>
          <p:cNvSpPr/>
          <p:nvPr/>
        </p:nvSpPr>
        <p:spPr>
          <a:xfrm rot="20644895">
            <a:off x="7454248" y="3434679"/>
            <a:ext cx="417427" cy="521921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Rectangle 43"/>
          <p:cNvSpPr/>
          <p:nvPr/>
        </p:nvSpPr>
        <p:spPr>
          <a:xfrm>
            <a:off x="6335135" y="2140897"/>
            <a:ext cx="235198" cy="1105998"/>
          </a:xfrm>
          <a:prstGeom prst="rect">
            <a:avLst/>
          </a:prstGeom>
          <a:solidFill>
            <a:srgbClr val="FFFF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5" name="Rectangle 44"/>
          <p:cNvSpPr/>
          <p:nvPr/>
        </p:nvSpPr>
        <p:spPr>
          <a:xfrm rot="767856">
            <a:off x="6525345" y="2726670"/>
            <a:ext cx="398122" cy="759523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8" name="Rectangle 47"/>
          <p:cNvSpPr/>
          <p:nvPr/>
        </p:nvSpPr>
        <p:spPr>
          <a:xfrm>
            <a:off x="6319098" y="3246896"/>
            <a:ext cx="234102" cy="151074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Rectangle 48"/>
          <p:cNvSpPr/>
          <p:nvPr/>
        </p:nvSpPr>
        <p:spPr>
          <a:xfrm rot="343429">
            <a:off x="6746667" y="3291105"/>
            <a:ext cx="192541" cy="1655448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1" name="Rectangle 50"/>
          <p:cNvSpPr/>
          <p:nvPr/>
        </p:nvSpPr>
        <p:spPr>
          <a:xfrm rot="456208">
            <a:off x="6575398" y="4891509"/>
            <a:ext cx="252859" cy="1618153"/>
          </a:xfrm>
          <a:prstGeom prst="rect">
            <a:avLst/>
          </a:prstGeom>
          <a:solidFill>
            <a:srgbClr val="00B0F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40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57400" y="29718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76200" y="495300"/>
            <a:ext cx="8991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u="sng" dirty="0"/>
              <a:t>Characteristics of bone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600" b="1" dirty="0">
                <a:solidFill>
                  <a:srgbClr val="FF0000"/>
                </a:solidFill>
              </a:rPr>
              <a:t>STRONG</a:t>
            </a:r>
            <a:r>
              <a:rPr lang="en-AU" sz="3600" dirty="0"/>
              <a:t> – do not snap or crumble during normal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600" b="1" dirty="0">
                <a:solidFill>
                  <a:srgbClr val="0070C0"/>
                </a:solidFill>
              </a:rPr>
              <a:t>LIGHT</a:t>
            </a:r>
            <a:r>
              <a:rPr lang="en-AU" sz="3600" dirty="0"/>
              <a:t> – so that your muscles can move bones.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600" b="1" dirty="0">
                <a:solidFill>
                  <a:srgbClr val="00823B"/>
                </a:solidFill>
              </a:rPr>
              <a:t>SLIGHTLY ELASTIC </a:t>
            </a:r>
            <a:r>
              <a:rPr lang="en-AU" sz="3600" dirty="0"/>
              <a:t>– so it can flex and twist a little &amp; return to its original shape when it is forced.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2829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57400" y="29718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00" t="32500" r="12500" b="18750"/>
          <a:stretch/>
        </p:blipFill>
        <p:spPr>
          <a:xfrm>
            <a:off x="9525" y="685800"/>
            <a:ext cx="8616462" cy="373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5800" y="4038600"/>
            <a:ext cx="4572000" cy="25087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AU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AU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Bone marrow</a:t>
            </a:r>
            <a:r>
              <a:rPr lang="en-AU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AU" sz="2800" dirty="0">
                <a:solidFill>
                  <a:srgbClr val="0070C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Jelly-like </a:t>
            </a:r>
            <a:r>
              <a:rPr lang="en-AU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material that makes </a:t>
            </a:r>
            <a:r>
              <a:rPr lang="en-AU" sz="2800" b="1" dirty="0">
                <a:solidFill>
                  <a:srgbClr val="0070C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 blood cells, platelets</a:t>
            </a:r>
            <a:r>
              <a:rPr lang="en-AU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some white blood cells are made here. </a:t>
            </a:r>
            <a:endParaRPr lang="en-A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3316426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/>
              <a:t>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7620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17793" y="13716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/>
              <a:t>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617793" y="2650986"/>
            <a:ext cx="487607" cy="15400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191000" y="3352800"/>
            <a:ext cx="318172" cy="228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3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57400" y="29718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2489700" y="524976"/>
            <a:ext cx="6400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/>
              <a:t>CARTILAGE:</a:t>
            </a:r>
            <a:r>
              <a:rPr lang="en-AU" sz="2400" dirty="0"/>
              <a:t> </a:t>
            </a:r>
            <a:r>
              <a:rPr lang="en-AU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smooth</a:t>
            </a:r>
            <a:r>
              <a:rPr lang="en-AU" sz="2400" dirty="0">
                <a:solidFill>
                  <a:srgbClr val="0070C0"/>
                </a:solidFill>
              </a:rPr>
              <a:t> and </a:t>
            </a:r>
            <a:r>
              <a:rPr lang="en-AU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slippery</a:t>
            </a:r>
            <a:r>
              <a:rPr lang="en-AU" sz="2400" dirty="0">
                <a:solidFill>
                  <a:srgbClr val="0070C0"/>
                </a:solidFill>
              </a:rPr>
              <a:t> material at the ends of bones that are moving against each other.</a:t>
            </a:r>
          </a:p>
          <a:p>
            <a:r>
              <a:rPr lang="en-AU" sz="2400" dirty="0">
                <a:solidFill>
                  <a:srgbClr val="0070C0"/>
                </a:solidFill>
              </a:rPr>
              <a:t>It helps to </a:t>
            </a:r>
            <a:r>
              <a:rPr lang="en-AU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cushion</a:t>
            </a:r>
            <a:r>
              <a:rPr lang="en-AU" sz="2400" dirty="0">
                <a:solidFill>
                  <a:srgbClr val="0070C0"/>
                </a:solidFill>
              </a:rPr>
              <a:t> the impact of movement</a:t>
            </a:r>
          </a:p>
          <a:p>
            <a:endParaRPr lang="en-AU" sz="3600" dirty="0"/>
          </a:p>
          <a:p>
            <a:r>
              <a:rPr lang="en-AU" sz="2400" b="1" dirty="0"/>
              <a:t>SYNOVIAL FLUID:</a:t>
            </a:r>
            <a:r>
              <a:rPr lang="en-AU" sz="2400" dirty="0"/>
              <a:t> </a:t>
            </a:r>
            <a:r>
              <a:rPr lang="en-AU" sz="2400" dirty="0">
                <a:solidFill>
                  <a:srgbClr val="0070C0"/>
                </a:solidFill>
              </a:rPr>
              <a:t>fluid that which </a:t>
            </a:r>
            <a:r>
              <a:rPr lang="en-AU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lubricates</a:t>
            </a:r>
            <a:r>
              <a:rPr lang="en-AU" sz="2400" dirty="0">
                <a:solidFill>
                  <a:srgbClr val="0070C0"/>
                </a:solidFill>
              </a:rPr>
              <a:t> the </a:t>
            </a:r>
            <a:r>
              <a:rPr lang="en-AU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bone ends </a:t>
            </a:r>
            <a:r>
              <a:rPr lang="en-AU" sz="2400" dirty="0">
                <a:solidFill>
                  <a:srgbClr val="0070C0"/>
                </a:solidFill>
              </a:rPr>
              <a:t>and allows them to slide over each other freely.</a:t>
            </a:r>
          </a:p>
          <a:p>
            <a:endParaRPr lang="en-AU" sz="3600" dirty="0"/>
          </a:p>
          <a:p>
            <a:r>
              <a:rPr lang="en-AU" sz="2400" b="1" dirty="0"/>
              <a:t>LIGAMENT: </a:t>
            </a:r>
          </a:p>
          <a:p>
            <a:r>
              <a:rPr lang="en-AU" sz="2400" dirty="0">
                <a:solidFill>
                  <a:srgbClr val="0070C0"/>
                </a:solidFill>
              </a:rPr>
              <a:t>bands of </a:t>
            </a:r>
            <a:r>
              <a:rPr lang="en-AU" sz="2400" dirty="0">
                <a:solidFill>
                  <a:srgbClr val="0070C0"/>
                </a:solidFill>
                <a:highlight>
                  <a:srgbClr val="FFFF00"/>
                </a:highlight>
              </a:rPr>
              <a:t>tough, flexible tissue </a:t>
            </a:r>
            <a:r>
              <a:rPr lang="en-AU" sz="2400" dirty="0">
                <a:solidFill>
                  <a:srgbClr val="0070C0"/>
                </a:solidFill>
              </a:rPr>
              <a:t>that hold the </a:t>
            </a:r>
            <a:r>
              <a:rPr lang="en-AU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bones</a:t>
            </a:r>
            <a:r>
              <a:rPr lang="en-AU" sz="2400" dirty="0">
                <a:solidFill>
                  <a:srgbClr val="0070C0"/>
                </a:solidFill>
              </a:rPr>
              <a:t> in a joint together. </a:t>
            </a:r>
          </a:p>
          <a:p>
            <a:endParaRPr lang="en-A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5910"/>
          <a:stretch/>
        </p:blipFill>
        <p:spPr>
          <a:xfrm>
            <a:off x="74909" y="416093"/>
            <a:ext cx="1906292" cy="39013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618157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8750" y="22098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1" y="3850794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/>
              <a:t>C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371600" y="1219200"/>
            <a:ext cx="685800" cy="1143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 flipV="1">
            <a:off x="1714500" y="2438400"/>
            <a:ext cx="254250" cy="1253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 flipV="1">
            <a:off x="685800" y="3348626"/>
            <a:ext cx="1295401" cy="8561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87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76200"/>
            <a:ext cx="861060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JOINTS: </a:t>
            </a:r>
            <a:r>
              <a:rPr lang="en-AU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 place in the body where two bones come together.</a:t>
            </a:r>
            <a:endParaRPr lang="en-AU" altLang="en-US" sz="28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AU" alt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TENDONS:</a:t>
            </a:r>
            <a:r>
              <a:rPr lang="en-AU" sz="28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tissues</a:t>
            </a:r>
            <a:r>
              <a:rPr lang="en-AU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that attach </a:t>
            </a:r>
            <a:r>
              <a:rPr lang="en-AU" sz="2800" dirty="0">
                <a:solidFill>
                  <a:srgbClr val="0070C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muscles</a:t>
            </a:r>
            <a:r>
              <a:rPr lang="en-AU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en-AU" sz="2800" dirty="0">
                <a:solidFill>
                  <a:srgbClr val="0070C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bones</a:t>
            </a:r>
            <a:r>
              <a:rPr lang="en-AU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and hold the muscles in position.</a:t>
            </a:r>
          </a:p>
          <a:p>
            <a:r>
              <a:rPr lang="en-AU" alt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MUSCLE: </a:t>
            </a:r>
            <a:r>
              <a:rPr lang="en-AU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tissues that contract and stretch to </a:t>
            </a:r>
            <a:r>
              <a:rPr lang="en-AU" sz="2800" dirty="0">
                <a:solidFill>
                  <a:srgbClr val="0070C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move</a:t>
            </a:r>
            <a:r>
              <a:rPr lang="en-AU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AU" sz="2800" dirty="0">
                <a:solidFill>
                  <a:srgbClr val="0070C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bones</a:t>
            </a:r>
            <a:r>
              <a:rPr lang="en-AU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endParaRPr lang="en-AU" sz="28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AU" sz="28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AU" sz="28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AU" sz="28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AU" sz="28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AU" sz="3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Antagonistic </a:t>
            </a:r>
            <a:r>
              <a:rPr lang="en-AU" sz="3600" dirty="0">
                <a:latin typeface="Calibri" panose="020F0502020204030204" pitchFamily="34" charset="0"/>
                <a:ea typeface="Calibri" panose="020F0502020204030204" pitchFamily="34" charset="0"/>
              </a:rPr>
              <a:t>pair</a:t>
            </a:r>
          </a:p>
          <a:p>
            <a:r>
              <a:rPr lang="en-AU" sz="3600" dirty="0" err="1">
                <a:latin typeface="Calibri" panose="020F0502020204030204" pitchFamily="34" charset="0"/>
                <a:ea typeface="Calibri" panose="020F0502020204030204" pitchFamily="34" charset="0"/>
              </a:rPr>
              <a:t>Tricep</a:t>
            </a:r>
            <a:r>
              <a:rPr lang="en-AU" sz="3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relaxes</a:t>
            </a:r>
          </a:p>
          <a:p>
            <a:r>
              <a:rPr lang="en-AU" sz="3600" dirty="0">
                <a:latin typeface="Calibri" panose="020F0502020204030204" pitchFamily="34" charset="0"/>
                <a:ea typeface="Calibri" panose="020F0502020204030204" pitchFamily="34" charset="0"/>
              </a:rPr>
              <a:t>Can</a:t>
            </a:r>
            <a:r>
              <a:rPr lang="en-AU" sz="3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pull      </a:t>
            </a:r>
            <a:r>
              <a:rPr lang="en-AU" sz="3600" dirty="0">
                <a:latin typeface="Calibri" panose="020F0502020204030204" pitchFamily="34" charset="0"/>
                <a:ea typeface="Calibri" panose="020F0502020204030204" pitchFamily="34" charset="0"/>
              </a:rPr>
              <a:t>Cannot</a:t>
            </a:r>
            <a:r>
              <a:rPr lang="en-AU" sz="3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push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28956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14601"/>
            <a:ext cx="4038600" cy="4223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18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57400" y="29718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333" t="20000" r="20834" b="11250"/>
          <a:stretch/>
        </p:blipFill>
        <p:spPr>
          <a:xfrm>
            <a:off x="533400" y="152400"/>
            <a:ext cx="7924800" cy="650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53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E36E6BC-B635-417F-89E3-808AF127E1CB}"/>
</file>

<file path=customXml/itemProps2.xml><?xml version="1.0" encoding="utf-8"?>
<ds:datastoreItem xmlns:ds="http://schemas.openxmlformats.org/officeDocument/2006/customXml" ds:itemID="{CE2FF3D7-4BF6-4EEE-9931-B9A90D70ECC1}"/>
</file>

<file path=customXml/itemProps3.xml><?xml version="1.0" encoding="utf-8"?>
<ds:datastoreItem xmlns:ds="http://schemas.openxmlformats.org/officeDocument/2006/customXml" ds:itemID="{4FEFA3CF-EEB6-4139-93BB-FFAF08023229}"/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302</Words>
  <Application>Microsoft Office PowerPoint</Application>
  <PresentationFormat>On-screen Show (4:3)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Kozuka Gothic Pr6N B</vt:lpstr>
      <vt:lpstr>Arial</vt:lpstr>
      <vt:lpstr>Calibri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Alyxia</dc:creator>
  <cp:lastModifiedBy>SMEETS Matthew</cp:lastModifiedBy>
  <cp:revision>113</cp:revision>
  <dcterms:created xsi:type="dcterms:W3CDTF">2015-09-23T00:31:44Z</dcterms:created>
  <dcterms:modified xsi:type="dcterms:W3CDTF">2017-02-02T23:35:01Z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72900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